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99"/>
  </p:notesMasterIdLst>
  <p:handoutMasterIdLst>
    <p:handoutMasterId r:id="rId100"/>
  </p:handoutMasterIdLst>
  <p:sldIdLst>
    <p:sldId id="256" r:id="rId2"/>
    <p:sldId id="616" r:id="rId3"/>
    <p:sldId id="679" r:id="rId4"/>
    <p:sldId id="680" r:id="rId5"/>
    <p:sldId id="502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81" r:id="rId48"/>
    <p:sldId id="662" r:id="rId49"/>
    <p:sldId id="663" r:id="rId50"/>
    <p:sldId id="664" r:id="rId51"/>
    <p:sldId id="682" r:id="rId52"/>
    <p:sldId id="666" r:id="rId53"/>
    <p:sldId id="683" r:id="rId54"/>
    <p:sldId id="684" r:id="rId55"/>
    <p:sldId id="685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678" r:id="rId65"/>
    <p:sldId id="686" r:id="rId66"/>
    <p:sldId id="687" r:id="rId67"/>
    <p:sldId id="688" r:id="rId68"/>
    <p:sldId id="689" r:id="rId69"/>
    <p:sldId id="690" r:id="rId70"/>
    <p:sldId id="691" r:id="rId71"/>
    <p:sldId id="692" r:id="rId72"/>
    <p:sldId id="693" r:id="rId73"/>
    <p:sldId id="694" r:id="rId74"/>
    <p:sldId id="695" r:id="rId75"/>
    <p:sldId id="696" r:id="rId76"/>
    <p:sldId id="697" r:id="rId77"/>
    <p:sldId id="698" r:id="rId78"/>
    <p:sldId id="699" r:id="rId79"/>
    <p:sldId id="700" r:id="rId80"/>
    <p:sldId id="311" r:id="rId81"/>
    <p:sldId id="313" r:id="rId82"/>
    <p:sldId id="314" r:id="rId83"/>
    <p:sldId id="315" r:id="rId84"/>
    <p:sldId id="316" r:id="rId85"/>
    <p:sldId id="701" r:id="rId86"/>
    <p:sldId id="702" r:id="rId87"/>
    <p:sldId id="703" r:id="rId88"/>
    <p:sldId id="704" r:id="rId89"/>
    <p:sldId id="705" r:id="rId90"/>
    <p:sldId id="706" r:id="rId91"/>
    <p:sldId id="707" r:id="rId92"/>
    <p:sldId id="708" r:id="rId93"/>
    <p:sldId id="709" r:id="rId94"/>
    <p:sldId id="710" r:id="rId95"/>
    <p:sldId id="711" r:id="rId96"/>
    <p:sldId id="738" r:id="rId97"/>
    <p:sldId id="714" r:id="rId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16"/>
            <p14:sldId id="679"/>
            <p14:sldId id="680"/>
            <p14:sldId id="502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81"/>
            <p14:sldId id="662"/>
            <p14:sldId id="663"/>
            <p14:sldId id="664"/>
            <p14:sldId id="682"/>
            <p14:sldId id="666"/>
            <p14:sldId id="683"/>
            <p14:sldId id="684"/>
            <p14:sldId id="685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311"/>
            <p14:sldId id="313"/>
            <p14:sldId id="314"/>
            <p14:sldId id="315"/>
            <p14:sldId id="316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38"/>
            <p14:sldId id="7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0" autoAdjust="0"/>
    <p:restoredTop sz="77778" autoAdjust="0"/>
  </p:normalViewPr>
  <p:slideViewPr>
    <p:cSldViewPr snapToGrid="0" snapToObjects="1">
      <p:cViewPr varScale="1">
        <p:scale>
          <a:sx n="75" d="100"/>
          <a:sy n="75" d="100"/>
        </p:scale>
        <p:origin x="18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0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A3FEE3-373D-4B55-A46E-BA8E5367C4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8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B60B67-583E-472C-9CC1-0D993653B5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F1AF97-939F-4F31-9008-F33B85EDB72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US"/>
          </a:p>
        </p:txBody>
      </p:sp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01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79329228-5084-41E3-8213-FD83D9714F10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82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037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731A5-2591-48D8-A7DD-6C58E76F67F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US"/>
          </a:p>
        </p:txBody>
      </p:sp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22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4EE8EA19-ECDB-4EF7-A2B9-175426D772A9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83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023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836401-FCAC-4E5C-9279-2AA1385BCD2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/>
          </a:p>
        </p:txBody>
      </p:sp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Showing five items, Item 3 is the one we need to know for User 1. Distances to Item 3 indicate similarity. Numbers in yellow boxes give ratings for User 1 for other items.</a:t>
            </a:r>
          </a:p>
          <a:p>
            <a:pPr>
              <a:spcBef>
                <a:spcPct val="0"/>
              </a:spcBef>
            </a:pPr>
            <a:r>
              <a:rPr lang="en-GB"/>
              <a:t>Blue area shows nearest neighbours, items that are most similar to Item 3 based on past ratings by other users. </a:t>
            </a:r>
            <a:endParaRPr lang="en-US"/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995A7863-646F-41FF-A1AD-D9B299D70024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84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107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732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92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92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5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93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93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94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94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95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95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1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6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3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1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2.bin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9.e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2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50335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679646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#22 – 11/7/2019</a:t>
            </a:r>
          </a:p>
          <a:p>
            <a:r>
              <a:rPr lang="en-US" sz="1600" b="1" dirty="0"/>
              <a:t>Lecture #23 – 11/12/2019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1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#3 is due on </a:t>
            </a:r>
            <a:r>
              <a:rPr lang="en-US" dirty="0">
                <a:solidFill>
                  <a:schemeClr val="tx2"/>
                </a:solidFill>
              </a:rPr>
              <a:t>Wednesday, November 20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/>
              <a:t>.</a:t>
            </a:r>
          </a:p>
          <a:p>
            <a:r>
              <a:rPr lang="en-US" dirty="0"/>
              <a:t>Project #4 should be out by then,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the shortest project (by far)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also fun!  You should do it fast and early </a:t>
            </a:r>
            <a:r>
              <a:rPr lang="en-US" b="0" dirty="0">
                <a:sym typeface="Wingdings"/>
              </a:rPr>
              <a:t>.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Project #4 will likely be due on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December 4th</a:t>
            </a:r>
            <a:r>
              <a:rPr lang="en-US" b="0" dirty="0">
                <a:sym typeface="Wingdings"/>
              </a:rPr>
              <a:t>.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Questions about the final tutorial ?????????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47" y="4992915"/>
            <a:ext cx="2834317" cy="1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1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2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52142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6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5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10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3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07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2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1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4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3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15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4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59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492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32689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7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1792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6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9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1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4000" dirty="0"/>
              <a:t>Approach #1: Item-based CF Ex: infer (user 1, item 3)</a:t>
            </a:r>
            <a:endParaRPr lang="en-US" sz="4000" dirty="0"/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47" name="Rectangle 70"/>
          <p:cNvSpPr>
            <a:spLocks noChangeArrowheads="1"/>
          </p:cNvSpPr>
          <p:nvPr/>
        </p:nvSpPr>
        <p:spPr bwMode="auto">
          <a:xfrm>
            <a:off x="4495800" y="2362200"/>
            <a:ext cx="990600" cy="4572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D089-EA92-C748-AA23-46C61B81FCC7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903B-3CC5-D64E-8D3F-2D5DD381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72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 dirty="0">
                <a:cs typeface="SimSun" charset="0"/>
              </a:rPr>
              <a:t>How to Calculate Similarity (</a:t>
            </a:r>
            <a:r>
              <a:rPr lang="en-GB" altLang="zh-CN" sz="4000" dirty="0" err="1">
                <a:cs typeface="SimSun" charset="0"/>
              </a:rPr>
              <a:t>ItemS</a:t>
            </a:r>
            <a:r>
              <a:rPr lang="en-GB" altLang="zh-CN" sz="4000" dirty="0">
                <a:cs typeface="SimSun" charset="0"/>
              </a:rPr>
              <a:t> 3 and 5)?</a:t>
            </a:r>
            <a:endParaRPr lang="en-US" sz="4000" dirty="0"/>
          </a:p>
        </p:txBody>
      </p:sp>
      <p:graphicFrame>
        <p:nvGraphicFramePr>
          <p:cNvPr id="10309" name="Group 69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0"/>
          <p:cNvSpPr/>
          <p:nvPr/>
        </p:nvSpPr>
        <p:spPr>
          <a:xfrm>
            <a:off x="7315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B4A7-41FD-2E4C-B967-B629699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94D9C-FF93-C841-9353-1F21E4F6FA46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</p:spTree>
    <p:extLst>
      <p:ext uri="{BB962C8B-B14F-4D97-AF65-F5344CB8AC3E}">
        <p14:creationId xmlns:p14="http://schemas.microsoft.com/office/powerpoint/2010/main" val="4023398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GB"/>
              <a:t>Similarity between </a:t>
            </a:r>
            <a:r>
              <a:rPr lang="en-GB" altLang="zh-CN"/>
              <a:t>I</a:t>
            </a:r>
            <a:r>
              <a:rPr lang="en-GB"/>
              <a:t>tems</a:t>
            </a:r>
            <a:endParaRPr lang="en-US"/>
          </a:p>
        </p:txBody>
      </p:sp>
      <p:graphicFrame>
        <p:nvGraphicFramePr>
          <p:cNvPr id="12328" name="Group 40"/>
          <p:cNvGraphicFramePr>
            <a:graphicFrameLocks noGrp="1"/>
          </p:cNvGraphicFramePr>
          <p:nvPr>
            <p:ph idx="4294967295"/>
          </p:nvPr>
        </p:nvGraphicFramePr>
        <p:xfrm>
          <a:off x="450850" y="1600200"/>
          <a:ext cx="41148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89" name="TextBox 6"/>
          <p:cNvSpPr txBox="1">
            <a:spLocks noChangeArrowheads="1"/>
          </p:cNvSpPr>
          <p:nvPr/>
        </p:nvSpPr>
        <p:spPr bwMode="auto">
          <a:xfrm>
            <a:off x="4800600" y="1600200"/>
            <a:ext cx="3581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How should we calculate the similarity between two items (e.g., items 3 and 5)?</a:t>
            </a:r>
          </a:p>
          <a:p>
            <a:endParaRPr lang="en-US" sz="28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We’ve done this before in a different context!</a:t>
            </a:r>
          </a:p>
        </p:txBody>
      </p:sp>
      <p:sp>
        <p:nvSpPr>
          <p:cNvPr id="2" name="Rectangle 5"/>
          <p:cNvSpPr/>
          <p:nvPr/>
        </p:nvSpPr>
        <p:spPr>
          <a:xfrm>
            <a:off x="32004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91" name="Line 41"/>
          <p:cNvSpPr>
            <a:spLocks noChangeShapeType="1"/>
          </p:cNvSpPr>
          <p:nvPr/>
        </p:nvSpPr>
        <p:spPr bwMode="auto">
          <a:xfrm>
            <a:off x="14288" y="32766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2"/>
          <p:cNvSpPr>
            <a:spLocks noChangeShapeType="1"/>
          </p:cNvSpPr>
          <p:nvPr/>
        </p:nvSpPr>
        <p:spPr bwMode="auto">
          <a:xfrm>
            <a:off x="14288" y="3810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3"/>
          <p:cNvSpPr>
            <a:spLocks noChangeShapeType="1"/>
          </p:cNvSpPr>
          <p:nvPr/>
        </p:nvSpPr>
        <p:spPr bwMode="auto">
          <a:xfrm>
            <a:off x="14288" y="4572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4"/>
          <p:cNvSpPr>
            <a:spLocks noChangeShapeType="1"/>
          </p:cNvSpPr>
          <p:nvPr/>
        </p:nvSpPr>
        <p:spPr bwMode="auto">
          <a:xfrm>
            <a:off x="14288" y="5715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060BA-E216-984E-8F1C-6042DD4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3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9" grpId="0" uiExpand="1" build="p"/>
      <p:bldP spid="49191" grpId="0" animBg="1"/>
      <p:bldP spid="49192" grpId="0" animBg="1"/>
      <p:bldP spid="49193" grpId="0" animBg="1"/>
      <p:bldP spid="4919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000"/>
              <a:t>Similarity between items</a:t>
            </a:r>
            <a:endParaRPr lang="en-US" sz="4000"/>
          </a:p>
        </p:txBody>
      </p:sp>
      <p:graphicFrame>
        <p:nvGraphicFramePr>
          <p:cNvPr id="14368" name="Group 32"/>
          <p:cNvGraphicFramePr>
            <a:graphicFrameLocks noGrp="1"/>
          </p:cNvGraphicFramePr>
          <p:nvPr>
            <p:ph idx="4294967295"/>
          </p:nvPr>
        </p:nvGraphicFramePr>
        <p:xfrm>
          <a:off x="479425" y="1600200"/>
          <a:ext cx="27432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29" name="TextBox 6"/>
          <p:cNvSpPr txBox="1">
            <a:spLocks noChangeArrowheads="1"/>
          </p:cNvSpPr>
          <p:nvPr/>
        </p:nvSpPr>
        <p:spPr bwMode="auto">
          <a:xfrm>
            <a:off x="3505200" y="1600200"/>
            <a:ext cx="5334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Only consider users (i.e., rows) who have</a:t>
            </a:r>
            <a:r>
              <a:rPr lang="en-GB" altLang="zh-CN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rated both items (i.e., non-empty)</a:t>
            </a:r>
          </a:p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One approach: For each user: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 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Calculate difference in ratings</a:t>
            </a:r>
            <a:r>
              <a:rPr lang="en-US" altLang="zh-CN" sz="2400" dirty="0"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for the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two items</a:t>
            </a:r>
            <a:endParaRPr lang="en-GB" sz="2400" dirty="0">
              <a:latin typeface="Calibri" pitchFamily="34" charset="0"/>
              <a:ea typeface="ＭＳ Ｐゴシック" pitchFamily="34" charset="-128"/>
            </a:endParaRPr>
          </a:p>
          <a:p>
            <a:pPr>
              <a:buFont typeface="Arial" charset="0"/>
              <a:buNone/>
            </a:pP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Take the average of this difference</a:t>
            </a:r>
            <a:br>
              <a:rPr lang="en-GB" sz="2400" dirty="0">
                <a:latin typeface="Calibri" pitchFamily="34" charset="0"/>
                <a:ea typeface="ＭＳ Ｐゴシック" pitchFamily="34" charset="-128"/>
              </a:rPr>
            </a:b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over</a:t>
            </a: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the users</a:t>
            </a:r>
          </a:p>
          <a:p>
            <a:pPr>
              <a:buFont typeface="Arial" charset="0"/>
              <a:buNone/>
            </a:pPr>
            <a:r>
              <a:rPr lang="en-GB" altLang="zh-CN" sz="2400" dirty="0">
                <a:latin typeface="Calibri" pitchFamily="34" charset="0"/>
              </a:rPr>
              <a:t>Another approach: cosine similarity!</a:t>
            </a: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r>
              <a:rPr lang="en-GB" altLang="zh-CN" sz="2400" dirty="0">
                <a:latin typeface="Calibri" pitchFamily="34" charset="0"/>
              </a:rPr>
              <a:t>Can also use </a:t>
            </a:r>
            <a:r>
              <a:rPr lang="en-GB" altLang="zh-CN" sz="2400" dirty="0">
                <a:solidFill>
                  <a:schemeClr val="tx2"/>
                </a:solidFill>
                <a:latin typeface="Calibri" pitchFamily="34" charset="0"/>
              </a:rPr>
              <a:t>Pearson Correlation</a:t>
            </a:r>
            <a:r>
              <a:rPr lang="en-GB" altLang="zh-CN" sz="2400" dirty="0">
                <a:latin typeface="Calibri" pitchFamily="34" charset="0"/>
              </a:rPr>
              <a:t> Coefficients (also in user-user approach) </a:t>
            </a:r>
            <a:endParaRPr lang="en-US" sz="2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288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1" name="Rectangle 34"/>
          <p:cNvSpPr>
            <a:spLocks noChangeArrowheads="1"/>
          </p:cNvSpPr>
          <p:nvPr/>
        </p:nvSpPr>
        <p:spPr bwMode="auto">
          <a:xfrm>
            <a:off x="228600" y="28956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2" name="Rectangle 35"/>
          <p:cNvSpPr>
            <a:spLocks noChangeArrowheads="1"/>
          </p:cNvSpPr>
          <p:nvPr/>
        </p:nvSpPr>
        <p:spPr bwMode="auto">
          <a:xfrm>
            <a:off x="228600" y="3581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3" name="Rectangle 36"/>
          <p:cNvSpPr>
            <a:spLocks noChangeArrowheads="1"/>
          </p:cNvSpPr>
          <p:nvPr/>
        </p:nvSpPr>
        <p:spPr bwMode="auto">
          <a:xfrm>
            <a:off x="228600" y="41910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4" name="Rectangle 37"/>
          <p:cNvSpPr>
            <a:spLocks noChangeArrowheads="1"/>
          </p:cNvSpPr>
          <p:nvPr/>
        </p:nvSpPr>
        <p:spPr bwMode="auto">
          <a:xfrm>
            <a:off x="228600" y="5486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5" name="Rectangle 39"/>
          <p:cNvSpPr>
            <a:spLocks noChangeArrowheads="1"/>
          </p:cNvSpPr>
          <p:nvPr/>
        </p:nvSpPr>
        <p:spPr bwMode="auto">
          <a:xfrm>
            <a:off x="3581400" y="4650845"/>
            <a:ext cx="5486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CN" dirty="0">
                <a:latin typeface="Calibri" pitchFamily="34" charset="0"/>
              </a:rPr>
              <a:t> sim(item 3, item 5)  = cosine( (5, 7, 7, 8), (5, 7, 8, 7) )</a:t>
            </a:r>
          </a:p>
          <a:p>
            <a:endParaRPr lang="en-GB" altLang="zh-CN" dirty="0">
              <a:latin typeface="Calibri" pitchFamily="34" charset="0"/>
            </a:endParaRPr>
          </a:p>
          <a:p>
            <a:r>
              <a:rPr lang="en-GB" altLang="zh-CN" sz="1400" dirty="0">
                <a:latin typeface="Calibri" pitchFamily="34" charset="0"/>
              </a:rPr>
              <a:t>= (5*5 + 7*7 + 7*8 + 8*7)/(sqrt(5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)* 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))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9B93A-3D15-0F4B-89E3-E32FD464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8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9" grpId="0" uiExpand="1" build="p" bldLvl="2"/>
      <p:bldP spid="5123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>
                <a:cs typeface="SimSun" charset="0"/>
              </a:rPr>
              <a:t>Prediction: Calculating ranking </a:t>
            </a:r>
            <a:r>
              <a:rPr lang="en-GB" altLang="zh-CN" sz="4800">
                <a:cs typeface="SimSun" charset="0"/>
              </a:rPr>
              <a:t>r(user1,item3)</a:t>
            </a:r>
            <a:endParaRPr lang="en-US" sz="4800"/>
          </a:p>
        </p:txBody>
      </p:sp>
      <p:sp>
        <p:nvSpPr>
          <p:cNvPr id="6" name="Oval 5"/>
          <p:cNvSpPr/>
          <p:nvPr/>
        </p:nvSpPr>
        <p:spPr>
          <a:xfrm>
            <a:off x="1981200" y="3276600"/>
            <a:ext cx="914400" cy="838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Item 3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4"/>
          </p:cNvCxnSpPr>
          <p:nvPr/>
        </p:nvCxnSpPr>
        <p:spPr>
          <a:xfrm rot="5400000">
            <a:off x="2362200" y="4203700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</p:cNvCxnSpPr>
          <p:nvPr/>
        </p:nvCxnSpPr>
        <p:spPr>
          <a:xfrm rot="5400000">
            <a:off x="1110456" y="4114007"/>
            <a:ext cx="1112837" cy="895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>
          <a:xfrm rot="10800000">
            <a:off x="1054100" y="3373438"/>
            <a:ext cx="914400" cy="322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47800" y="54864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31242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4800" y="28956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45720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6" idx="6"/>
            <a:endCxn id="59" idx="2"/>
          </p:cNvCxnSpPr>
          <p:nvPr/>
        </p:nvCxnSpPr>
        <p:spPr>
          <a:xfrm flipV="1">
            <a:off x="2895600" y="3581400"/>
            <a:ext cx="381000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905000" y="42672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457200" y="49530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09600" y="25908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276600" y="32004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2045" name="Object 125"/>
          <p:cNvGraphicFramePr>
            <a:graphicFrameLocks noChangeAspect="1"/>
          </p:cNvGraphicFramePr>
          <p:nvPr/>
        </p:nvGraphicFramePr>
        <p:xfrm>
          <a:off x="3017838" y="2286000"/>
          <a:ext cx="5624512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3111500" imgH="914400" progId="Equation.3">
                  <p:embed/>
                </p:oleObj>
              </mc:Choice>
              <mc:Fallback>
                <p:oleObj name="Equation" r:id="rId4" imgW="3111500" imgH="914400" progId="Equation.3">
                  <p:embed/>
                  <p:pic>
                    <p:nvPicPr>
                      <p:cNvPr id="82045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2286000"/>
                        <a:ext cx="5624512" cy="16525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0" name="Text Box 25"/>
          <p:cNvSpPr txBox="1">
            <a:spLocks noChangeArrowheads="1"/>
          </p:cNvSpPr>
          <p:nvPr/>
        </p:nvSpPr>
        <p:spPr bwMode="auto">
          <a:xfrm>
            <a:off x="4175125" y="4529138"/>
            <a:ext cx="4481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Where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>
                <a:latin typeface="Calibri" pitchFamily="34" charset="0"/>
              </a:rPr>
              <a:t> is a normalization factor, which is</a:t>
            </a:r>
          </a:p>
          <a:p>
            <a:r>
              <a:rPr lang="en-US">
                <a:latin typeface="Calibri" pitchFamily="34" charset="0"/>
              </a:rPr>
              <a:t>1/[the sum of all sim(item</a:t>
            </a:r>
            <a:r>
              <a:rPr lang="en-US" baseline="-25000">
                <a:latin typeface="Calibri" pitchFamily="34" charset="0"/>
              </a:rPr>
              <a:t>i</a:t>
            </a:r>
            <a:r>
              <a:rPr lang="en-US">
                <a:latin typeface="Calibri" pitchFamily="34" charset="0"/>
              </a:rPr>
              <a:t>,item</a:t>
            </a:r>
            <a:r>
              <a:rPr lang="en-US" baseline="-25000">
                <a:latin typeface="Calibri" pitchFamily="34" charset="0"/>
              </a:rPr>
              <a:t>3</a:t>
            </a:r>
            <a:r>
              <a:rPr lang="en-US">
                <a:latin typeface="Calibri" pitchFamily="34" charset="0"/>
              </a:rPr>
              <a:t>)].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E19E5-467A-C44E-B591-6EE11E42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48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8442" cy="1371600"/>
          </a:xfrm>
        </p:spPr>
        <p:txBody>
          <a:bodyPr/>
          <a:lstStyle/>
          <a:p>
            <a:r>
              <a:rPr lang="en-US" dirty="0"/>
              <a:t>Approach #2: 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a least squares problem!  Analytic solution (from earlier):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1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4211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31177</TotalTime>
  <Words>2745</Words>
  <Application>Microsoft Macintosh PowerPoint</Application>
  <PresentationFormat>On-screen Show (4:3)</PresentationFormat>
  <Paragraphs>662</Paragraphs>
  <Slides>97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Arial</vt:lpstr>
      <vt:lpstr>Arial Black</vt:lpstr>
      <vt:lpstr>Calibri</vt:lpstr>
      <vt:lpstr>Courier</vt:lpstr>
      <vt:lpstr>Symbol</vt:lpstr>
      <vt:lpstr>Wingdings</vt:lpstr>
      <vt:lpstr>Essential</vt:lpstr>
      <vt:lpstr>Word.Document.8</vt:lpstr>
      <vt:lpstr>Equation</vt:lpstr>
      <vt:lpstr>Equation.3</vt:lpstr>
      <vt:lpstr>Introduction to  Data Science</vt:lpstr>
      <vt:lpstr>Announcements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Approach #1: Item-based CF Ex: infer (user 1, item 3)</vt:lpstr>
      <vt:lpstr>How to Calculate Similarity (ItemS 3 and 5)?</vt:lpstr>
      <vt:lpstr>Similarity between Items</vt:lpstr>
      <vt:lpstr>Similarity between items</vt:lpstr>
      <vt:lpstr>Prediction: Calculating ranking r(user1,item3)</vt:lpstr>
      <vt:lpstr>Approach #2: CF via Matrix factorization</vt:lpstr>
      <vt:lpstr>Optimization for CF</vt:lpstr>
      <vt:lpstr>What are we doing?</vt:lpstr>
      <vt:lpstr>Isn’t this just PCA?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3748</cp:revision>
  <cp:lastPrinted>2017-04-18T19:00:08Z</cp:lastPrinted>
  <dcterms:created xsi:type="dcterms:W3CDTF">2013-03-05T15:39:19Z</dcterms:created>
  <dcterms:modified xsi:type="dcterms:W3CDTF">2019-11-14T20:44:54Z</dcterms:modified>
</cp:coreProperties>
</file>